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974" r:id="rId2"/>
    <p:sldId id="1006" r:id="rId3"/>
    <p:sldId id="1007" r:id="rId4"/>
    <p:sldId id="1000" r:id="rId5"/>
    <p:sldId id="1003" r:id="rId6"/>
    <p:sldId id="1008" r:id="rId7"/>
    <p:sldId id="1009" r:id="rId8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onzalez Ortiz" initials="GGO" lastIdx="1" clrIdx="0">
    <p:extLst>
      <p:ext uri="{19B8F6BF-5375-455C-9EA6-DF929625EA0E}">
        <p15:presenceInfo xmlns:p15="http://schemas.microsoft.com/office/powerpoint/2012/main" userId="S-1-5-21-3346626551-2291581799-713811937-41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32D"/>
    <a:srgbClr val="333333"/>
    <a:srgbClr val="A9D18E"/>
    <a:srgbClr val="E5F0F7"/>
    <a:srgbClr val="F07400"/>
    <a:srgbClr val="0069B4"/>
    <a:srgbClr val="F4A969"/>
    <a:srgbClr val="61953D"/>
    <a:srgbClr val="009900"/>
    <a:srgbClr val="006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7" autoAdjust="0"/>
    <p:restoredTop sz="94464" autoAdjust="0"/>
  </p:normalViewPr>
  <p:slideViewPr>
    <p:cSldViewPr snapToGrid="0" showGuides="1">
      <p:cViewPr varScale="1">
        <p:scale>
          <a:sx n="104" d="100"/>
          <a:sy n="104" d="100"/>
        </p:scale>
        <p:origin x="3078" y="114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C269D-B192-41F9-BAE8-0BB90EC7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7C1A5-5F74-410F-8DE4-3A229C019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A734-A195-4843-B2EF-AAA759C536A8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7CE6-E69A-4045-88FA-AF6DE7D0F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4D8F-5816-4AD3-90FB-5E22CF3CC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F969-766E-42A4-BD1E-3BF48AF088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10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24.09.2025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0329A-AF8B-4459-9FF5-8F0645D2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 rot="16200000">
            <a:off x="3217652" y="-3217653"/>
            <a:ext cx="5756698" cy="12192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6" y="4044462"/>
            <a:ext cx="12192000" cy="2813538"/>
          </a:xfrm>
          <a:prstGeom prst="rect">
            <a:avLst/>
          </a:prstGeom>
        </p:spPr>
      </p:pic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Untertitel 2">
            <a:extLst>
              <a:ext uri="{FF2B5EF4-FFF2-40B4-BE49-F238E27FC236}">
                <a16:creationId xmlns:a16="http://schemas.microsoft.com/office/drawing/2014/main" id="{21358573-F9AD-4166-98F5-9D17BF32B7B8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aseline="0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C8B1563-9358-4B71-9EA7-DC8429966082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/>
              <a:t>SCOORE Project Meeting 09.09.2024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G. Gonzalez Ortiz, A. Richter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AD7FB57-1382-4030-A5EF-21557351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D28648B8-4CA7-462B-A921-A219DD8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A8C37425-8C68-4F9D-B501-26169E989E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7" y="382681"/>
            <a:ext cx="2618128" cy="735089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16C25430-ADA6-4BD2-8E14-EBC39130D2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355172"/>
            <a:ext cx="2473768" cy="734400"/>
          </a:xfrm>
          <a:prstGeom prst="rect">
            <a:avLst/>
          </a:prstGeom>
        </p:spPr>
      </p:pic>
      <p:pic>
        <p:nvPicPr>
          <p:cNvPr id="18" name="Grafik 9">
            <a:extLst>
              <a:ext uri="{FF2B5EF4-FFF2-40B4-BE49-F238E27FC236}">
                <a16:creationId xmlns:a16="http://schemas.microsoft.com/office/drawing/2014/main" id="{C4ADB9B2-0D65-4E6C-8980-18AF5DAC3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083404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E067E4-5392-4DB4-A8FA-216586EDA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CE0AA5-5D9C-4A38-98A2-FB0D3D431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E12D2C-8D2F-4874-B508-183A2D3B3F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0BD02E-4918-4CFA-8FF7-600255171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B1F193-95E3-454B-870E-46EA2E7D1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813722"/>
            <a:ext cx="12192000" cy="20442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EB9FAE-070F-445E-A271-00D8220722DD}"/>
              </a:ext>
            </a:extLst>
          </p:cNvPr>
          <p:cNvSpPr txBox="1"/>
          <p:nvPr userDrawn="1"/>
        </p:nvSpPr>
        <p:spPr>
          <a:xfrm>
            <a:off x="7200900" y="5319522"/>
            <a:ext cx="484745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BERGAKADEMIE FREIBERG</a:t>
            </a:r>
          </a:p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ENERGY PROCESS ENGINEERING AND CHEMICAL ENGINEERING</a:t>
            </a:r>
          </a:p>
          <a:p>
            <a:pPr algn="r"/>
            <a:r>
              <a:rPr lang="de-DE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Fuchsmuehlenweg</a:t>
            </a: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9D, 09599 Freiberg</a:t>
            </a:r>
          </a:p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3731 39-4511 | www.iec.tu-freiberg.de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73ED72-F08F-4537-B721-2AC145DC344A}"/>
              </a:ext>
            </a:extLst>
          </p:cNvPr>
          <p:cNvSpPr/>
          <p:nvPr userDrawn="1"/>
        </p:nvSpPr>
        <p:spPr>
          <a:xfrm>
            <a:off x="143645" y="211977"/>
            <a:ext cx="6235184" cy="1868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D53D514-DD55-46E6-BAB6-217838BC7C3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0537" y="268529"/>
            <a:ext cx="6178292" cy="404571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 dirty="0"/>
              <a:t>Titel Vorname Nachname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F6DFD0-9A6D-4E38-A999-FE7098B27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" y="1287679"/>
            <a:ext cx="349368" cy="216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72753D-5A5A-403E-8446-EB40CCCC90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7" y="764138"/>
            <a:ext cx="217800" cy="288000"/>
          </a:xfrm>
          <a:prstGeom prst="rect">
            <a:avLst/>
          </a:pr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E068192-0899-4F2F-AF23-7F1C51F554E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8800" y="700088"/>
            <a:ext cx="5820029" cy="87471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 dirty="0"/>
              <a:t>+49 3731 39-XXXX</a:t>
            </a:r>
          </a:p>
          <a:p>
            <a:pPr lvl="0"/>
            <a:r>
              <a:rPr lang="de-DE" dirty="0"/>
              <a:t>vorname.nachname@iec.tu-freiberg.de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7" y="5981241"/>
            <a:ext cx="2096510" cy="73852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/>
          <p:nvPr userDrawn="1"/>
        </p:nvGrpSpPr>
        <p:grpSpPr>
          <a:xfrm>
            <a:off x="3026306" y="5835861"/>
            <a:ext cx="3069694" cy="861878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3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50C9F6B-1F2B-45CA-8FC5-E467B6692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81004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DCDBA4-50EF-4EB6-9F35-B977D052E7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55102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FA5361-39E8-4721-991E-A42AAA9DE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F1EFF33B-1787-4813-B108-5BAA39236E93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noProof="0" dirty="0"/>
              <a:t>11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International Freiberg Conference on Circular Carbon Technologies, 24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- 29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 September 2023, </a:t>
            </a:r>
            <a:br>
              <a:rPr lang="en-US" sz="1600" noProof="0" dirty="0"/>
            </a:br>
            <a:r>
              <a:rPr lang="en-US" sz="1600" noProof="0" dirty="0"/>
              <a:t>Rotterdam, Netherlands</a:t>
            </a:r>
            <a:endParaRPr lang="en-US" sz="1600" baseline="0" noProof="0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EA0B174B-A859-4D18-9619-B275A5306EE5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1465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G. Gonzalez Ortiz</a:t>
            </a:r>
            <a:r>
              <a:rPr lang="de-DE" sz="1600" baseline="30000" dirty="0"/>
              <a:t>1</a:t>
            </a:r>
            <a:r>
              <a:rPr lang="de-DE" sz="1600" dirty="0"/>
              <a:t>, M. Hutter</a:t>
            </a:r>
            <a:r>
              <a:rPr lang="de-DE" sz="1600" baseline="30000" dirty="0"/>
              <a:t>1</a:t>
            </a:r>
            <a:r>
              <a:rPr lang="de-DE" sz="1600" dirty="0"/>
              <a:t>, M. Gräbner</a:t>
            </a:r>
            <a:r>
              <a:rPr lang="de-DE" sz="1600" baseline="30000" dirty="0"/>
              <a:t>1</a:t>
            </a:r>
            <a:r>
              <a:rPr lang="de-DE" sz="1600" dirty="0"/>
              <a:t>, A. Bader</a:t>
            </a:r>
            <a:r>
              <a:rPr lang="de-DE" sz="1600" baseline="30000" dirty="0"/>
              <a:t>2</a:t>
            </a:r>
            <a:r>
              <a:rPr lang="de-DE" sz="1600" dirty="0"/>
              <a:t>, M. Gall</a:t>
            </a:r>
            <a:r>
              <a:rPr lang="de-DE" sz="1600" baseline="30000" dirty="0"/>
              <a:t>2</a:t>
            </a:r>
            <a:r>
              <a:rPr lang="de-DE" sz="1600" dirty="0"/>
              <a:t>, A. Richter</a:t>
            </a:r>
            <a:r>
              <a:rPr lang="de-DE" sz="1600" baseline="30000" dirty="0"/>
              <a:t>1</a:t>
            </a:r>
            <a:br>
              <a:rPr lang="de-DE" sz="1600" baseline="0" dirty="0"/>
            </a:br>
            <a:br>
              <a:rPr lang="de-DE" sz="1600" baseline="0" dirty="0"/>
            </a:br>
            <a:r>
              <a:rPr lang="de-DE" sz="1200" baseline="30000" dirty="0"/>
              <a:t>1</a:t>
            </a:r>
            <a:r>
              <a:rPr lang="de-DE" sz="1200" baseline="0" dirty="0"/>
              <a:t>Institut für Energieverfahrenstechnik und Chemieingenieurwesen (IEC), TU Bergakademie Freiberg, Germany</a:t>
            </a:r>
            <a:br>
              <a:rPr lang="de-DE" sz="1200" baseline="0" dirty="0"/>
            </a:br>
            <a:r>
              <a:rPr lang="de-DE" sz="1200" baseline="30000" dirty="0"/>
              <a:t>2</a:t>
            </a:r>
            <a:r>
              <a:rPr lang="de-DE" sz="1200" baseline="0" dirty="0"/>
              <a:t>BASF SE, Ludwigshafen, Germany</a:t>
            </a:r>
            <a:endParaRPr lang="de-DE" sz="1600" baseline="0" dirty="0"/>
          </a:p>
        </p:txBody>
      </p:sp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36CADE6-4EB3-4B47-B4A1-8188F382A4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3A56C8-F069-425E-AFDC-4402FC010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70385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9">
            <a:extLst>
              <a:ext uri="{FF2B5EF4-FFF2-40B4-BE49-F238E27FC236}">
                <a16:creationId xmlns:a16="http://schemas.microsoft.com/office/drawing/2014/main" id="{D814FB1A-CBFE-4D36-AFCE-C2C55D16B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5C4CFE13-C36C-4E3B-8138-5438EFD172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3EFEE-58FD-4FBF-9B02-401F8C2EF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089C80-AE70-4A8D-A487-0D0747696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5ADE351-FB37-4340-8264-69EC2BBD339B}"/>
              </a:ext>
            </a:extLst>
          </p:cNvPr>
          <p:cNvSpPr/>
          <p:nvPr userDrawn="1"/>
        </p:nvSpPr>
        <p:spPr>
          <a:xfrm>
            <a:off x="0" y="6043312"/>
            <a:ext cx="12192000" cy="828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Gabriel Gonzalez Ortiz</a:t>
            </a:r>
          </a:p>
          <a:p>
            <a:r>
              <a:rPr lang="en-US" dirty="0">
                <a:latin typeface="+mn-lt"/>
              </a:rPr>
              <a:t>SCOORE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72" r:id="rId9"/>
    <p:sldLayoutId id="2147483671" r:id="rId10"/>
    <p:sldLayoutId id="2147483665" r:id="rId11"/>
    <p:sldLayoutId id="2147483681" r:id="rId12"/>
    <p:sldLayoutId id="2147483684" r:id="rId13"/>
    <p:sldLayoutId id="2147483686" r:id="rId14"/>
    <p:sldLayoutId id="214748369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3FF2-F0ED-4E5D-88B7-845BB4267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2442655"/>
            <a:ext cx="10397085" cy="13145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36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Reaction Mechanisms &amp; ROMs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0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Modeling – Based on CFD Results  </a:t>
            </a:r>
            <a:endParaRPr lang="en-US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A92208E-D16B-4854-87CF-411ACF9F7580}"/>
              </a:ext>
            </a:extLst>
          </p:cNvPr>
          <p:cNvSpPr txBox="1">
            <a:spLocks/>
          </p:cNvSpPr>
          <p:nvPr/>
        </p:nvSpPr>
        <p:spPr>
          <a:xfrm>
            <a:off x="212439" y="1252150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Temperature Profile: Flame zone</a:t>
            </a:r>
          </a:p>
          <a:p>
            <a:endParaRPr lang="en-US" sz="1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FE4511-1C14-4A3A-BAA9-9FA8FBE48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212438" y="1627909"/>
            <a:ext cx="2405945" cy="1801091"/>
          </a:xfrm>
          <a:prstGeom prst="rect">
            <a:avLst/>
          </a:prstGeom>
        </p:spPr>
      </p:pic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1E3A5812-9750-4186-9310-4C3B8916C9AD}"/>
              </a:ext>
            </a:extLst>
          </p:cNvPr>
          <p:cNvSpPr txBox="1">
            <a:spLocks/>
          </p:cNvSpPr>
          <p:nvPr/>
        </p:nvSpPr>
        <p:spPr>
          <a:xfrm>
            <a:off x="3851566" y="1252150"/>
            <a:ext cx="4110181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Methane Profile: Methane bypass zone</a:t>
            </a:r>
          </a:p>
          <a:p>
            <a:endParaRPr lang="en-US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911EB3-F953-4538-B748-3DDEBF95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51565" y="1539606"/>
            <a:ext cx="2724728" cy="19776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4B9BC4-B563-4BE5-8C97-894E9CE57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11179" r="28134" b="14107"/>
          <a:stretch/>
        </p:blipFill>
        <p:spPr>
          <a:xfrm>
            <a:off x="4217546" y="3583989"/>
            <a:ext cx="2543474" cy="20157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3A2F8B-B454-4748-BDD8-EE7E63C93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t="10639" r="35691" b="14209"/>
          <a:stretch/>
        </p:blipFill>
        <p:spPr>
          <a:xfrm>
            <a:off x="568369" y="3517301"/>
            <a:ext cx="2313924" cy="2085109"/>
          </a:xfrm>
          <a:prstGeom prst="rect">
            <a:avLst/>
          </a:prstGeom>
        </p:spPr>
      </p:pic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9BE4ED95-2982-43C0-8A49-5176A69955DA}"/>
              </a:ext>
            </a:extLst>
          </p:cNvPr>
          <p:cNvSpPr txBox="1">
            <a:spLocks/>
          </p:cNvSpPr>
          <p:nvPr/>
        </p:nvSpPr>
        <p:spPr>
          <a:xfrm>
            <a:off x="8017163" y="1252150"/>
            <a:ext cx="3611419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Residence Time: Recirculation – Channeling zones</a:t>
            </a:r>
          </a:p>
          <a:p>
            <a:endParaRPr lang="en-US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3667E7-2AC1-4821-96CD-A092D59C1D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947012" y="1817867"/>
            <a:ext cx="4161861" cy="1611134"/>
          </a:xfrm>
          <a:prstGeom prst="rect">
            <a:avLst/>
          </a:prstGeom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1059810" y="488652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5063774" y="498927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6496" r="3784" b="43958"/>
          <a:stretch/>
        </p:blipFill>
        <p:spPr>
          <a:xfrm>
            <a:off x="7661313" y="4230908"/>
            <a:ext cx="4447560" cy="702216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7873999" y="521756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8017163" y="4775200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9672342" y="380458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9660301" y="3994719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8645235" y="52985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9439563" y="5343107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10589491" y="535945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8836890" y="459184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9660301" y="4620262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10847174" y="4625786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3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</a:t>
            </a:r>
            <a:endParaRPr lang="en-US" dirty="0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803313" y="191973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1475013" y="188763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 r="1039" b="34211"/>
          <a:stretch/>
        </p:blipFill>
        <p:spPr>
          <a:xfrm>
            <a:off x="803313" y="2289941"/>
            <a:ext cx="4401377" cy="942818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960581" y="342651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1103745" y="2984148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2758924" y="201352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2746883" y="2203667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1731817" y="350749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2526145" y="355205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3676073" y="356840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1923472" y="2800788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2746883" y="282921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3933756" y="2834734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996E4-8936-42E3-9D6C-ECE02ACA04AA}"/>
              </a:ext>
            </a:extLst>
          </p:cNvPr>
          <p:cNvCxnSpPr>
            <a:cxnSpLocks/>
          </p:cNvCxnSpPr>
          <p:nvPr/>
        </p:nvCxnSpPr>
        <p:spPr>
          <a:xfrm>
            <a:off x="960581" y="2213946"/>
            <a:ext cx="125570" cy="497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6141A8-9777-4C79-95C2-80A318ECFAFB}"/>
              </a:ext>
            </a:extLst>
          </p:cNvPr>
          <p:cNvCxnSpPr>
            <a:cxnSpLocks/>
          </p:cNvCxnSpPr>
          <p:nvPr/>
        </p:nvCxnSpPr>
        <p:spPr>
          <a:xfrm flipH="1">
            <a:off x="1406208" y="2127672"/>
            <a:ext cx="298835" cy="49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3F0A5032-6689-4432-88C4-6CAC0C85F23A}"/>
              </a:ext>
            </a:extLst>
          </p:cNvPr>
          <p:cNvSpPr txBox="1">
            <a:spLocks/>
          </p:cNvSpPr>
          <p:nvPr/>
        </p:nvSpPr>
        <p:spPr>
          <a:xfrm>
            <a:off x="748145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Reactor Segmentation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3B078-BD94-4910-9B51-C4FD2784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26" y="1556949"/>
            <a:ext cx="6452001" cy="2826840"/>
          </a:xfrm>
          <a:prstGeom prst="rect">
            <a:avLst/>
          </a:prstGeom>
        </p:spPr>
      </p:pic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199CAD34-3AC8-48F8-A991-9BE8B3F0E365}"/>
              </a:ext>
            </a:extLst>
          </p:cNvPr>
          <p:cNvSpPr txBox="1">
            <a:spLocks/>
          </p:cNvSpPr>
          <p:nvPr/>
        </p:nvSpPr>
        <p:spPr>
          <a:xfrm>
            <a:off x="5703454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ROM Model</a:t>
            </a:r>
          </a:p>
          <a:p>
            <a:endParaRPr lang="en-US" sz="180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A7B8C347-4353-4939-947D-D54D4171A6A0}"/>
              </a:ext>
            </a:extLst>
          </p:cNvPr>
          <p:cNvSpPr txBox="1">
            <a:spLocks/>
          </p:cNvSpPr>
          <p:nvPr/>
        </p:nvSpPr>
        <p:spPr>
          <a:xfrm>
            <a:off x="6516645" y="387224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CB59B7-B3FD-485E-8756-F9242371E953}"/>
              </a:ext>
            </a:extLst>
          </p:cNvPr>
          <p:cNvCxnSpPr>
            <a:cxnSpLocks/>
          </p:cNvCxnSpPr>
          <p:nvPr/>
        </p:nvCxnSpPr>
        <p:spPr>
          <a:xfrm flipV="1">
            <a:off x="6746675" y="3426512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174D7C7D-5EDF-41E2-9382-1AA85F9D5E8E}"/>
              </a:ext>
            </a:extLst>
          </p:cNvPr>
          <p:cNvSpPr txBox="1">
            <a:spLocks/>
          </p:cNvSpPr>
          <p:nvPr/>
        </p:nvSpPr>
        <p:spPr>
          <a:xfrm>
            <a:off x="5937933" y="180971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D9602D-17A6-4BC3-95CB-948CC8909B35}"/>
              </a:ext>
            </a:extLst>
          </p:cNvPr>
          <p:cNvCxnSpPr>
            <a:cxnSpLocks/>
          </p:cNvCxnSpPr>
          <p:nvPr/>
        </p:nvCxnSpPr>
        <p:spPr>
          <a:xfrm>
            <a:off x="6254068" y="2050211"/>
            <a:ext cx="434931" cy="6183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899F4FCD-CCA1-4A36-9DFA-A5B0A21BE777}"/>
              </a:ext>
            </a:extLst>
          </p:cNvPr>
          <p:cNvSpPr txBox="1">
            <a:spLocks/>
          </p:cNvSpPr>
          <p:nvPr/>
        </p:nvSpPr>
        <p:spPr>
          <a:xfrm>
            <a:off x="7279037" y="1572746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0CB55-A4A5-4D0E-9E38-01957ECC8F8A}"/>
              </a:ext>
            </a:extLst>
          </p:cNvPr>
          <p:cNvCxnSpPr>
            <a:cxnSpLocks/>
          </p:cNvCxnSpPr>
          <p:nvPr/>
        </p:nvCxnSpPr>
        <p:spPr>
          <a:xfrm flipH="1">
            <a:off x="7227845" y="1795619"/>
            <a:ext cx="127253" cy="249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2FA79F46-EE9C-4A08-89C2-BC5DC3E23059}"/>
              </a:ext>
            </a:extLst>
          </p:cNvPr>
          <p:cNvSpPr txBox="1">
            <a:spLocks/>
          </p:cNvSpPr>
          <p:nvPr/>
        </p:nvSpPr>
        <p:spPr>
          <a:xfrm>
            <a:off x="8408186" y="172166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9C7BDE-4FD6-4D8F-B84C-DF379D62ACDC}"/>
              </a:ext>
            </a:extLst>
          </p:cNvPr>
          <p:cNvCxnSpPr>
            <a:cxnSpLocks/>
          </p:cNvCxnSpPr>
          <p:nvPr/>
        </p:nvCxnSpPr>
        <p:spPr>
          <a:xfrm flipH="1">
            <a:off x="8344560" y="1949957"/>
            <a:ext cx="103492" cy="319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8F9B8DD6-3298-4029-A16E-10C2FE6B2DB7}"/>
              </a:ext>
            </a:extLst>
          </p:cNvPr>
          <p:cNvSpPr txBox="1">
            <a:spLocks/>
          </p:cNvSpPr>
          <p:nvPr/>
        </p:nvSpPr>
        <p:spPr>
          <a:xfrm>
            <a:off x="7227845" y="38564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EC0239-21B5-494E-89C0-9FE21D5BE841}"/>
              </a:ext>
            </a:extLst>
          </p:cNvPr>
          <p:cNvCxnSpPr>
            <a:cxnSpLocks/>
          </p:cNvCxnSpPr>
          <p:nvPr/>
        </p:nvCxnSpPr>
        <p:spPr>
          <a:xfrm flipV="1">
            <a:off x="7440613" y="3384417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03BD1479-3709-4D53-9D49-F0819FB879DB}"/>
              </a:ext>
            </a:extLst>
          </p:cNvPr>
          <p:cNvSpPr txBox="1">
            <a:spLocks/>
          </p:cNvSpPr>
          <p:nvPr/>
        </p:nvSpPr>
        <p:spPr>
          <a:xfrm>
            <a:off x="8616271" y="381354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86C3AC-B0DC-4F69-BFDF-670F88B04BAD}"/>
              </a:ext>
            </a:extLst>
          </p:cNvPr>
          <p:cNvCxnSpPr>
            <a:cxnSpLocks/>
          </p:cNvCxnSpPr>
          <p:nvPr/>
        </p:nvCxnSpPr>
        <p:spPr>
          <a:xfrm flipV="1">
            <a:off x="8775269" y="3424961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BA91A9FF-0A1E-4EA3-B3BA-350D5377E7ED}"/>
              </a:ext>
            </a:extLst>
          </p:cNvPr>
          <p:cNvSpPr txBox="1">
            <a:spLocks/>
          </p:cNvSpPr>
          <p:nvPr/>
        </p:nvSpPr>
        <p:spPr>
          <a:xfrm>
            <a:off x="10236154" y="373578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DE4AEE-A852-4935-A7F1-BFB812191E3B}"/>
              </a:ext>
            </a:extLst>
          </p:cNvPr>
          <p:cNvCxnSpPr>
            <a:cxnSpLocks/>
          </p:cNvCxnSpPr>
          <p:nvPr/>
        </p:nvCxnSpPr>
        <p:spPr>
          <a:xfrm flipV="1">
            <a:off x="10445750" y="3365145"/>
            <a:ext cx="0" cy="370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3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C902B-047C-418B-810E-B2BD950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Cases GasPOx215</a:t>
            </a:r>
            <a:endParaRPr lang="en-US" dirty="0"/>
          </a:p>
        </p:txBody>
      </p:sp>
      <p:graphicFrame>
        <p:nvGraphicFramePr>
          <p:cNvPr id="5" name="Tabelle 9">
            <a:extLst>
              <a:ext uri="{FF2B5EF4-FFF2-40B4-BE49-F238E27FC236}">
                <a16:creationId xmlns:a16="http://schemas.microsoft.com/office/drawing/2014/main" id="{FDFCBF27-762C-44BA-A7BE-B6DEA698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026364"/>
              </p:ext>
            </p:extLst>
          </p:nvPr>
        </p:nvGraphicFramePr>
        <p:xfrm>
          <a:off x="1718382" y="1188720"/>
          <a:ext cx="4462145" cy="4955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613740088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156651963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5747756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57540388"/>
                    </a:ext>
                  </a:extLst>
                </a:gridCol>
              </a:tblGrid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8154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Natural Gas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0252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4678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153.3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4339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Carbon Dioxide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2256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501293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1189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Oxygen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0078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35325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93787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Steam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55890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8957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310481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 Heat Loss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68279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Reactor Volume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238688"/>
                  </a:ext>
                </a:extLst>
              </a:tr>
              <a:tr h="383219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400" baseline="-250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065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2244127-3017-4452-A541-FEDCE0F6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6740" y="1188720"/>
            <a:ext cx="1922390" cy="4062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F919F-C115-454A-9866-7BBA34EB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1700" y="1188720"/>
            <a:ext cx="3245040" cy="30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77D3C-4939-48B0-8090-D092EB43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GasPOx215</a:t>
            </a:r>
            <a:endParaRPr lang="en-US" dirty="0"/>
          </a:p>
        </p:txBody>
      </p:sp>
      <p:graphicFrame>
        <p:nvGraphicFramePr>
          <p:cNvPr id="4" name="Tabelle 9">
            <a:extLst>
              <a:ext uri="{FF2B5EF4-FFF2-40B4-BE49-F238E27FC236}">
                <a16:creationId xmlns:a16="http://schemas.microsoft.com/office/drawing/2014/main" id="{DF27AA70-4905-4660-BB3D-571374715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2786"/>
              </p:ext>
            </p:extLst>
          </p:nvPr>
        </p:nvGraphicFramePr>
        <p:xfrm>
          <a:off x="748145" y="1252149"/>
          <a:ext cx="2818612" cy="3308467"/>
        </p:xfrm>
        <a:graphic>
          <a:graphicData uri="http://schemas.openxmlformats.org/drawingml/2006/table">
            <a:tbl>
              <a:tblPr/>
              <a:tblGrid>
                <a:gridCol w="903101">
                  <a:extLst>
                    <a:ext uri="{9D8B030D-6E8A-4147-A177-3AD203B41FA5}">
                      <a16:colId xmlns:a16="http://schemas.microsoft.com/office/drawing/2014/main" val="3653179572"/>
                    </a:ext>
                  </a:extLst>
                </a:gridCol>
                <a:gridCol w="603578">
                  <a:extLst>
                    <a:ext uri="{9D8B030D-6E8A-4147-A177-3AD203B41FA5}">
                      <a16:colId xmlns:a16="http://schemas.microsoft.com/office/drawing/2014/main" val="2223357424"/>
                    </a:ext>
                  </a:extLst>
                </a:gridCol>
                <a:gridCol w="676604">
                  <a:extLst>
                    <a:ext uri="{9D8B030D-6E8A-4147-A177-3AD203B41FA5}">
                      <a16:colId xmlns:a16="http://schemas.microsoft.com/office/drawing/2014/main" val="671441820"/>
                    </a:ext>
                  </a:extLst>
                </a:gridCol>
                <a:gridCol w="635329">
                  <a:extLst>
                    <a:ext uri="{9D8B030D-6E8A-4147-A177-3AD203B41FA5}">
                      <a16:colId xmlns:a16="http://schemas.microsoft.com/office/drawing/2014/main" val="3795044450"/>
                    </a:ext>
                  </a:extLst>
                </a:gridCol>
              </a:tblGrid>
              <a:tr h="156334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11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9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09811"/>
                  </a:ext>
                </a:extLst>
              </a:tr>
              <a:tr h="2619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Units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32745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Syngas (wet)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kg/s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0.133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85068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Outlet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(1300)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(1342)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2587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1407.4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44991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T102.15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1351.9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1371.6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43929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26252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92337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63307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72103"/>
                  </a:ext>
                </a:extLst>
              </a:tr>
              <a:tr h="156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1.759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793450"/>
                  </a:ext>
                </a:extLst>
              </a:tr>
            </a:tbl>
          </a:graphicData>
        </a:graphic>
      </p:graphicFrame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1D13C5D-8E30-4382-A8C9-DF3D5AA0C9C2}"/>
              </a:ext>
            </a:extLst>
          </p:cNvPr>
          <p:cNvSpPr txBox="1">
            <a:spLocks/>
          </p:cNvSpPr>
          <p:nvPr/>
        </p:nvSpPr>
        <p:spPr>
          <a:xfrm>
            <a:off x="723271" y="5273419"/>
            <a:ext cx="10808822" cy="5150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0" tIns="3600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r>
              <a:rPr lang="de-DE" sz="1800" b="1" dirty="0">
                <a:solidFill>
                  <a:schemeClr val="tx1"/>
                </a:solidFill>
                <a:latin typeface="Arial"/>
                <a:ea typeface="DejaVu Sans"/>
              </a:rPr>
              <a:t>*</a:t>
            </a: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Aspen calculated temperature</a:t>
            </a:r>
            <a:endParaRPr lang="en-US" sz="1800" b="1" dirty="0">
              <a:solidFill>
                <a:srgbClr val="FF0000"/>
              </a:solidFill>
              <a:latin typeface="Arial"/>
              <a:ea typeface="DejaVu Sans"/>
            </a:endParaRP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C25A5E45-8115-455D-9E30-52216031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9" r="64880" b="16455"/>
          <a:stretch/>
        </p:blipFill>
        <p:spPr>
          <a:xfrm>
            <a:off x="6096000" y="0"/>
            <a:ext cx="1744462" cy="51932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67F206-5975-408F-A729-2071BE9ED377}"/>
              </a:ext>
            </a:extLst>
          </p:cNvPr>
          <p:cNvSpPr/>
          <p:nvPr/>
        </p:nvSpPr>
        <p:spPr>
          <a:xfrm>
            <a:off x="7319639" y="2494391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63B437-8D0F-4EB5-8168-B0BA1F41CFB6}"/>
              </a:ext>
            </a:extLst>
          </p:cNvPr>
          <p:cNvCxnSpPr>
            <a:cxnSpLocks/>
          </p:cNvCxnSpPr>
          <p:nvPr/>
        </p:nvCxnSpPr>
        <p:spPr>
          <a:xfrm flipH="1">
            <a:off x="6496976" y="2765160"/>
            <a:ext cx="9765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96A3E8-8D70-40D0-9203-6CCDEEDFDEB4}"/>
              </a:ext>
            </a:extLst>
          </p:cNvPr>
          <p:cNvCxnSpPr>
            <a:cxnSpLocks/>
          </p:cNvCxnSpPr>
          <p:nvPr/>
        </p:nvCxnSpPr>
        <p:spPr>
          <a:xfrm flipH="1">
            <a:off x="6161104" y="3317055"/>
            <a:ext cx="14189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DF8241-7A4F-4A02-953F-1CF7C1A28AF8}"/>
              </a:ext>
            </a:extLst>
          </p:cNvPr>
          <p:cNvSpPr/>
          <p:nvPr/>
        </p:nvSpPr>
        <p:spPr>
          <a:xfrm>
            <a:off x="7580050" y="3050807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47DAD-F905-8849-6E92-A7AA6E8B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80E21-BBCE-C605-CADB-D20D008F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565635"/>
            <a:ext cx="10982536" cy="781764"/>
          </a:xfrm>
        </p:spPr>
        <p:txBody>
          <a:bodyPr/>
          <a:lstStyle/>
          <a:p>
            <a:r>
              <a:rPr lang="de-DE" dirty="0"/>
              <a:t>Ergebnisse Case 1</a:t>
            </a:r>
            <a:endParaRPr lang="en-US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21DC7E4-827E-2C1B-A72E-31D8138FC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69745"/>
              </p:ext>
            </p:extLst>
          </p:nvPr>
        </p:nvGraphicFramePr>
        <p:xfrm>
          <a:off x="748145" y="1231424"/>
          <a:ext cx="10515603" cy="43891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9380627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381033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97948128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5817544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0309728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1421809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476959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6444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H₂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0,6090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0,5842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91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3491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6673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2133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Outlet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1573,2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1582,9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1584,6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1550,8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1447,7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9428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1625,1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1610,4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1614,0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1598,4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1530,0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174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1680,6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1793,2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1900,0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1717,8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1706,9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7106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Ähnlichkeit (0 = perfekt)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68,54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120,99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43,156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122,18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122,18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64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13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7F91-9805-5B76-83B5-B4F1B3431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188D5-3B44-0FBB-541F-22D90CBC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565635"/>
            <a:ext cx="10982536" cy="781764"/>
          </a:xfrm>
        </p:spPr>
        <p:txBody>
          <a:bodyPr/>
          <a:lstStyle/>
          <a:p>
            <a:r>
              <a:rPr lang="de-DE" dirty="0"/>
              <a:t>Ergebnisse Case 2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3ABCAB8-F59C-C35A-FF51-FA5E57247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94656"/>
              </p:ext>
            </p:extLst>
          </p:nvPr>
        </p:nvGraphicFramePr>
        <p:xfrm>
          <a:off x="838198" y="1347399"/>
          <a:ext cx="10515603" cy="438912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234026279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87169793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9798258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443514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7328029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762033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2154153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de-DE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Simulation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321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H₂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0,3916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5194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0,4369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321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CH₄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0,000081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0,000081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0,00226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0,0213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7522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CO₂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0,1337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0,1502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6872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Outlet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1615,2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1246,8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1644,9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1643,0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1656,8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1725,2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3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Temperatur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1644,8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1272,6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1669,5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1662,2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1679,7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1726,9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4233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Temperatur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1684,6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1334,7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1904,6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1708,0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/>
                        <a:t>1730,7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1723,8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936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Ähnlichkeit (0 = perfekt)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545,19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137,32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34,38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61,36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800" dirty="0"/>
                        <a:t>115,72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980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64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389</Words>
  <Application>Microsoft Office PowerPoint</Application>
  <PresentationFormat>Breitbild</PresentationFormat>
  <Paragraphs>250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Spartan ExtraBold</vt:lpstr>
      <vt:lpstr>Wingdings</vt:lpstr>
      <vt:lpstr>Office</vt:lpstr>
      <vt:lpstr>Reaction Mechanisms &amp; ROMs</vt:lpstr>
      <vt:lpstr>Reactor Network Modeling – Based on CFD Results  </vt:lpstr>
      <vt:lpstr>Reactor Network Model</vt:lpstr>
      <vt:lpstr>Cases GasPOx215</vt:lpstr>
      <vt:lpstr>Results GasPOx215</vt:lpstr>
      <vt:lpstr>Ergebnisse Case 1</vt:lpstr>
      <vt:lpstr>Ergebnisse Case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Erik Domogalla</cp:lastModifiedBy>
  <cp:revision>493</cp:revision>
  <cp:lastPrinted>2023-04-13T13:19:24Z</cp:lastPrinted>
  <dcterms:created xsi:type="dcterms:W3CDTF">2021-01-06T10:07:23Z</dcterms:created>
  <dcterms:modified xsi:type="dcterms:W3CDTF">2025-09-24T14:23:18Z</dcterms:modified>
</cp:coreProperties>
</file>